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doc" ContentType="application/msword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7" r:id="rId2"/>
    <p:sldId id="256" r:id="rId3"/>
    <p:sldId id="265" r:id="rId4"/>
    <p:sldId id="266" r:id="rId5"/>
    <p:sldId id="262" r:id="rId6"/>
    <p:sldId id="271" r:id="rId7"/>
    <p:sldId id="263" r:id="rId8"/>
    <p:sldId id="269" r:id="rId9"/>
    <p:sldId id="261" r:id="rId10"/>
    <p:sldId id="268" r:id="rId11"/>
    <p:sldId id="270" r:id="rId12"/>
    <p:sldId id="274" r:id="rId13"/>
    <p:sldId id="273" r:id="rId14"/>
    <p:sldId id="264" r:id="rId15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94" y="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7B032A-0C3C-48DC-B7D3-B87F0AD89499}" type="datetimeFigureOut">
              <a:rPr lang="ru-RU" smtClean="0"/>
              <a:pPr/>
              <a:t>15.03.2015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9AC2E-FF97-4AE7-8B67-D16E3E950DC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7556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89AC2E-FF97-4AE7-8B67-D16E3E950DCB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напис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рисунка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5E9EFF">
                <a:alpha val="44000"/>
              </a:srgb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3959E6-847B-4937-8C3D-49CDB5BA4EF3}" type="datetimeFigureOut">
              <a:rPr lang="uk-UA" smtClean="0"/>
              <a:pPr/>
              <a:t>15.03.2015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255C-740D-4BFE-A60D-37750E3706AB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Microsoft_Word_97_-_2003_Document1.doc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1.doc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Microsoft_Word_97_-_2003_Document3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2.emf"/><Relationship Id="rId4" Type="http://schemas.openxmlformats.org/officeDocument/2006/relationships/oleObject" Target="../embeddings/Microsoft_Word_97_-_2003_Document2.doc"/><Relationship Id="rId9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1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5"/>
          <p:cNvSpPr>
            <a:spLocks noChangeArrowheads="1" noChangeShapeType="1" noTextEdit="1"/>
          </p:cNvSpPr>
          <p:nvPr/>
        </p:nvSpPr>
        <p:spPr bwMode="auto">
          <a:xfrm>
            <a:off x="539750" y="1989138"/>
            <a:ext cx="8353425" cy="1150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 Antiqua"/>
              </a:rPr>
              <a:t>Лінійна</a:t>
            </a:r>
            <a:r>
              <a:rPr lang="ru-RU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 Antiqua"/>
              </a:rPr>
              <a:t> </a:t>
            </a:r>
            <a:r>
              <a:rPr lang="ru-RU" sz="3600" b="1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 Antiqua"/>
              </a:rPr>
              <a:t>функція</a:t>
            </a:r>
            <a:r>
              <a:rPr lang="ru-RU" sz="3600" b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Book Antiqua"/>
              </a:rPr>
              <a:t> </a:t>
            </a:r>
            <a:endParaRPr lang="ru-RU" sz="3600" b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Book Antiqua"/>
            </a:endParaRPr>
          </a:p>
        </p:txBody>
      </p:sp>
      <p:sp>
        <p:nvSpPr>
          <p:cNvPr id="9219" name="WordArt 6"/>
          <p:cNvSpPr>
            <a:spLocks noChangeArrowheads="1" noChangeShapeType="1" noTextEdit="1"/>
          </p:cNvSpPr>
          <p:nvPr/>
        </p:nvSpPr>
        <p:spPr bwMode="auto">
          <a:xfrm>
            <a:off x="285750" y="4071938"/>
            <a:ext cx="178593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i="1" kern="10">
                <a:ln w="9525">
                  <a:round/>
                  <a:headEnd/>
                  <a:tailEnd/>
                </a:ln>
                <a:solidFill>
                  <a:srgbClr val="C00000"/>
                </a:solidFill>
                <a:latin typeface="Century Schoolbook"/>
              </a:rPr>
              <a:t>Мета:</a:t>
            </a:r>
          </a:p>
        </p:txBody>
      </p:sp>
      <p:sp>
        <p:nvSpPr>
          <p:cNvPr id="9221" name="Rectangle 9"/>
          <p:cNvSpPr>
            <a:spLocks noChangeArrowheads="1"/>
          </p:cNvSpPr>
          <p:nvPr/>
        </p:nvSpPr>
        <p:spPr bwMode="auto">
          <a:xfrm>
            <a:off x="2428860" y="4241899"/>
            <a:ext cx="4751387" cy="2616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uk-UA" sz="2800" b="1" dirty="0" smtClean="0">
                <a:solidFill>
                  <a:srgbClr val="000000"/>
                </a:solidFill>
              </a:rPr>
              <a:t>Ввести означення лінійної функції, сформулювати її властивості, навчитися будувати графіки лінійної функції.</a:t>
            </a:r>
          </a:p>
          <a:p>
            <a:endParaRPr lang="ru-RU" sz="2400" dirty="0">
              <a:solidFill>
                <a:srgbClr val="000000"/>
              </a:solidFill>
            </a:endParaRPr>
          </a:p>
        </p:txBody>
      </p:sp>
      <p:pic>
        <p:nvPicPr>
          <p:cNvPr id="9222" name="Picture 13" descr="i?id=33194555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7380288" y="3933825"/>
            <a:ext cx="1368425" cy="13684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</p:pic>
      <p:pic>
        <p:nvPicPr>
          <p:cNvPr id="9223" name="Picture 14" descr="matematik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00" y="0"/>
            <a:ext cx="2857500" cy="857250"/>
          </a:xfrm>
          <a:prstGeom prst="rect">
            <a:avLst/>
          </a:prstGeom>
          <a:gradFill rotWithShape="1">
            <a:gsLst>
              <a:gs pos="0">
                <a:srgbClr val="CC99FF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28596" y="785794"/>
            <a:ext cx="32521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Тема уроку: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animBg="1"/>
      <p:bldP spid="92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Прямокутник 3"/>
          <p:cNvSpPr>
            <a:spLocks noChangeArrowheads="1"/>
          </p:cNvSpPr>
          <p:nvPr/>
        </p:nvSpPr>
        <p:spPr bwMode="auto">
          <a:xfrm>
            <a:off x="2357422" y="1000108"/>
            <a:ext cx="3284541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kx+b</a:t>
            </a:r>
            <a:r>
              <a:rPr lang="uk-UA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 ≠ 0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увати 15"/>
          <p:cNvGrpSpPr>
            <a:grpSpLocks/>
          </p:cNvGrpSpPr>
          <p:nvPr/>
        </p:nvGrpSpPr>
        <p:grpSpPr bwMode="auto">
          <a:xfrm>
            <a:off x="285720" y="2714620"/>
            <a:ext cx="3857652" cy="3090198"/>
            <a:chOff x="428596" y="1784749"/>
            <a:chExt cx="4500594" cy="4089151"/>
          </a:xfrm>
        </p:grpSpPr>
        <p:pic>
          <p:nvPicPr>
            <p:cNvPr id="3119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28596" y="1810643"/>
              <a:ext cx="4500594" cy="4063257"/>
            </a:xfrm>
            <a:prstGeom prst="rect">
              <a:avLst/>
            </a:prstGeom>
            <a:noFill/>
            <a:ln w="9525">
              <a:solidFill>
                <a:srgbClr val="660033"/>
              </a:solidFill>
              <a:miter lim="800000"/>
              <a:headEnd/>
              <a:tailEnd/>
            </a:ln>
          </p:spPr>
        </p:pic>
        <p:sp>
          <p:nvSpPr>
            <p:cNvPr id="3120" name="TextBox 17"/>
            <p:cNvSpPr txBox="1">
              <a:spLocks noChangeArrowheads="1"/>
            </p:cNvSpPr>
            <p:nvPr/>
          </p:nvSpPr>
          <p:spPr bwMode="auto">
            <a:xfrm>
              <a:off x="4561795" y="3829913"/>
              <a:ext cx="2143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uk-UA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21" name="TextBox 18"/>
            <p:cNvSpPr txBox="1">
              <a:spLocks noChangeArrowheads="1"/>
            </p:cNvSpPr>
            <p:nvPr/>
          </p:nvSpPr>
          <p:spPr bwMode="auto">
            <a:xfrm>
              <a:off x="2449271" y="1810643"/>
              <a:ext cx="2143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y</a:t>
              </a:r>
              <a:endParaRPr lang="uk-UA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22" name="TextBox 19"/>
            <p:cNvSpPr txBox="1">
              <a:spLocks noChangeArrowheads="1"/>
            </p:cNvSpPr>
            <p:nvPr/>
          </p:nvSpPr>
          <p:spPr bwMode="auto">
            <a:xfrm>
              <a:off x="2408046" y="3781849"/>
              <a:ext cx="214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uk-UA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 зі стрілкою 21"/>
            <p:cNvCxnSpPr/>
            <p:nvPr/>
          </p:nvCxnSpPr>
          <p:spPr>
            <a:xfrm rot="5400000" flipH="1">
              <a:off x="753901" y="3815591"/>
              <a:ext cx="4064431" cy="2748"/>
            </a:xfrm>
            <a:prstGeom prst="straightConnector1">
              <a:avLst/>
            </a:prstGeom>
            <a:ln w="19050">
              <a:solidFill>
                <a:srgbClr val="6600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 зі стрілкою 22"/>
            <p:cNvCxnSpPr/>
            <p:nvPr/>
          </p:nvCxnSpPr>
          <p:spPr>
            <a:xfrm rot="10800000" flipH="1">
              <a:off x="428596" y="3787239"/>
              <a:ext cx="4500594" cy="0"/>
            </a:xfrm>
            <a:prstGeom prst="straightConnector1">
              <a:avLst/>
            </a:prstGeom>
            <a:ln w="19050">
              <a:solidFill>
                <a:srgbClr val="6600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увати 55"/>
          <p:cNvGrpSpPr>
            <a:grpSpLocks/>
          </p:cNvGrpSpPr>
          <p:nvPr/>
        </p:nvGrpSpPr>
        <p:grpSpPr bwMode="auto">
          <a:xfrm>
            <a:off x="5072066" y="2786058"/>
            <a:ext cx="3741745" cy="3000397"/>
            <a:chOff x="428596" y="1784750"/>
            <a:chExt cx="4500594" cy="4064432"/>
          </a:xfrm>
        </p:grpSpPr>
        <p:pic>
          <p:nvPicPr>
            <p:cNvPr id="310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28596" y="1785926"/>
              <a:ext cx="4500594" cy="4063256"/>
            </a:xfrm>
            <a:prstGeom prst="rect">
              <a:avLst/>
            </a:prstGeom>
            <a:noFill/>
            <a:ln w="9525">
              <a:solidFill>
                <a:srgbClr val="660033"/>
              </a:solidFill>
              <a:miter lim="800000"/>
              <a:headEnd/>
              <a:tailEnd/>
            </a:ln>
          </p:spPr>
        </p:pic>
        <p:sp>
          <p:nvSpPr>
            <p:cNvPr id="3106" name="TextBox 57"/>
            <p:cNvSpPr txBox="1">
              <a:spLocks noChangeArrowheads="1"/>
            </p:cNvSpPr>
            <p:nvPr/>
          </p:nvSpPr>
          <p:spPr bwMode="auto">
            <a:xfrm>
              <a:off x="4578759" y="3781834"/>
              <a:ext cx="2143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uk-UA" sz="14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7" name="TextBox 58"/>
            <p:cNvSpPr txBox="1">
              <a:spLocks noChangeArrowheads="1"/>
            </p:cNvSpPr>
            <p:nvPr/>
          </p:nvSpPr>
          <p:spPr bwMode="auto">
            <a:xfrm>
              <a:off x="2399923" y="1808458"/>
              <a:ext cx="2143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y</a:t>
              </a:r>
              <a:endParaRPr lang="uk-UA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08" name="TextBox 59"/>
            <p:cNvSpPr txBox="1">
              <a:spLocks noChangeArrowheads="1"/>
            </p:cNvSpPr>
            <p:nvPr/>
          </p:nvSpPr>
          <p:spPr bwMode="auto">
            <a:xfrm>
              <a:off x="2571736" y="3764165"/>
              <a:ext cx="2143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uk-UA" sz="14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Пряма зі стрілкою 61"/>
            <p:cNvCxnSpPr/>
            <p:nvPr/>
          </p:nvCxnSpPr>
          <p:spPr>
            <a:xfrm rot="5400000" flipH="1">
              <a:off x="753900" y="3815591"/>
              <a:ext cx="4064431" cy="2750"/>
            </a:xfrm>
            <a:prstGeom prst="straightConnector1">
              <a:avLst/>
            </a:prstGeom>
            <a:ln w="19050">
              <a:solidFill>
                <a:srgbClr val="6600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Пряма зі стрілкою 62"/>
            <p:cNvCxnSpPr/>
            <p:nvPr/>
          </p:nvCxnSpPr>
          <p:spPr>
            <a:xfrm rot="10800000" flipH="1">
              <a:off x="428596" y="3787241"/>
              <a:ext cx="4500594" cy="0"/>
            </a:xfrm>
            <a:prstGeom prst="straightConnector1">
              <a:avLst/>
            </a:prstGeom>
            <a:ln w="19050">
              <a:solidFill>
                <a:srgbClr val="6600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80" name="Прямокутник 63"/>
          <p:cNvSpPr>
            <a:spLocks noChangeArrowheads="1"/>
          </p:cNvSpPr>
          <p:nvPr/>
        </p:nvSpPr>
        <p:spPr bwMode="auto">
          <a:xfrm>
            <a:off x="1142976" y="2285992"/>
            <a:ext cx="157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 &gt; 0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1" name="Прямокутник 64"/>
          <p:cNvSpPr>
            <a:spLocks noChangeArrowheads="1"/>
          </p:cNvSpPr>
          <p:nvPr/>
        </p:nvSpPr>
        <p:spPr bwMode="auto">
          <a:xfrm>
            <a:off x="6643702" y="2285992"/>
            <a:ext cx="157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 &lt; 0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 сполучна лінія 67"/>
          <p:cNvCxnSpPr/>
          <p:nvPr/>
        </p:nvCxnSpPr>
        <p:spPr>
          <a:xfrm flipV="1">
            <a:off x="785786" y="3214686"/>
            <a:ext cx="1643062" cy="1214438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 сполучна лінія 68"/>
          <p:cNvCxnSpPr/>
          <p:nvPr/>
        </p:nvCxnSpPr>
        <p:spPr>
          <a:xfrm rot="16200000" flipH="1">
            <a:off x="6679422" y="3464718"/>
            <a:ext cx="1571625" cy="1071562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Прямокутник 48"/>
          <p:cNvSpPr/>
          <p:nvPr/>
        </p:nvSpPr>
        <p:spPr>
          <a:xfrm>
            <a:off x="1214414" y="357166"/>
            <a:ext cx="668131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Властивості функції</a:t>
            </a:r>
          </a:p>
        </p:txBody>
      </p:sp>
      <p:sp>
        <p:nvSpPr>
          <p:cNvPr id="52" name="Блок-схема: вузол 51"/>
          <p:cNvSpPr/>
          <p:nvPr/>
        </p:nvSpPr>
        <p:spPr>
          <a:xfrm>
            <a:off x="1571604" y="3786190"/>
            <a:ext cx="71438" cy="7143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53" name="Блок-схема: вузол 52"/>
          <p:cNvSpPr/>
          <p:nvPr/>
        </p:nvSpPr>
        <p:spPr>
          <a:xfrm>
            <a:off x="2071670" y="3429000"/>
            <a:ext cx="71438" cy="45719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56" name="Блок-схема: вузол 55"/>
          <p:cNvSpPr/>
          <p:nvPr/>
        </p:nvSpPr>
        <p:spPr>
          <a:xfrm>
            <a:off x="7858148" y="4572008"/>
            <a:ext cx="71437" cy="71437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57" name="Блок-схема: вузол 56"/>
          <p:cNvSpPr/>
          <p:nvPr/>
        </p:nvSpPr>
        <p:spPr>
          <a:xfrm>
            <a:off x="7072330" y="3429000"/>
            <a:ext cx="71438" cy="7143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60" name="Прямокутник 59"/>
          <p:cNvSpPr/>
          <p:nvPr/>
        </p:nvSpPr>
        <p:spPr>
          <a:xfrm>
            <a:off x="2214546" y="1571612"/>
            <a:ext cx="48577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  <a:defRPr/>
            </a:pPr>
            <a:r>
              <a:rPr lang="uk-UA" sz="20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Область визначення: усі числа</a:t>
            </a:r>
          </a:p>
          <a:p>
            <a:pPr marL="342900" indent="-342900">
              <a:buAutoNum type="arabicPeriod"/>
              <a:defRPr/>
            </a:pPr>
            <a:r>
              <a:rPr lang="uk-UA" sz="2000" b="1" dirty="0" smtClean="0">
                <a:solidFill>
                  <a:schemeClr val="accent1">
                    <a:lumMod val="50000"/>
                  </a:schemeClr>
                </a:solidFill>
                <a:cs typeface="Times New Roman" pitchFamily="18" charset="0"/>
              </a:rPr>
              <a:t>Область значень:      усі числа</a:t>
            </a:r>
            <a:endParaRPr lang="uk-UA" sz="2000" b="1" dirty="0">
              <a:solidFill>
                <a:schemeClr val="accent1">
                  <a:lumMod val="5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61" name="Дуга 60"/>
          <p:cNvSpPr/>
          <p:nvPr/>
        </p:nvSpPr>
        <p:spPr>
          <a:xfrm>
            <a:off x="1285852" y="4000504"/>
            <a:ext cx="214314" cy="428628"/>
          </a:xfrm>
          <a:prstGeom prst="arc">
            <a:avLst>
              <a:gd name="adj1" fmla="val 16200000"/>
              <a:gd name="adj2" fmla="val 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Дуга 63"/>
          <p:cNvSpPr/>
          <p:nvPr/>
        </p:nvSpPr>
        <p:spPr>
          <a:xfrm>
            <a:off x="7000892" y="4000504"/>
            <a:ext cx="928694" cy="500066"/>
          </a:xfrm>
          <a:prstGeom prst="arc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2500298" y="3357562"/>
            <a:ext cx="1294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Гострий кут</a:t>
            </a:r>
            <a:endParaRPr lang="ru-RU" dirty="0"/>
          </a:p>
        </p:txBody>
      </p:sp>
      <p:sp>
        <p:nvSpPr>
          <p:cNvPr id="66" name="TextBox 65"/>
          <p:cNvSpPr txBox="1"/>
          <p:nvPr/>
        </p:nvSpPr>
        <p:spPr>
          <a:xfrm>
            <a:off x="7500958" y="3500438"/>
            <a:ext cx="1111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Тупий кут</a:t>
            </a:r>
            <a:endParaRPr lang="ru-RU" dirty="0"/>
          </a:p>
        </p:txBody>
      </p:sp>
      <p:sp>
        <p:nvSpPr>
          <p:cNvPr id="67" name="Прямокутник 66"/>
          <p:cNvSpPr/>
          <p:nvPr/>
        </p:nvSpPr>
        <p:spPr>
          <a:xfrm>
            <a:off x="357158" y="5929330"/>
            <a:ext cx="378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зростає</a:t>
            </a:r>
          </a:p>
          <a:p>
            <a:pPr algn="ctr"/>
            <a:r>
              <a:rPr lang="uk-UA" b="1" dirty="0" smtClean="0"/>
              <a:t>на всій області визначення</a:t>
            </a:r>
            <a:endParaRPr lang="uk-UA" b="1" dirty="0"/>
          </a:p>
        </p:txBody>
      </p:sp>
      <p:sp>
        <p:nvSpPr>
          <p:cNvPr id="70" name="Прямокутник 69"/>
          <p:cNvSpPr/>
          <p:nvPr/>
        </p:nvSpPr>
        <p:spPr>
          <a:xfrm>
            <a:off x="5072066" y="5929330"/>
            <a:ext cx="37862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 smtClean="0"/>
              <a:t>спадає</a:t>
            </a:r>
          </a:p>
          <a:p>
            <a:pPr algn="ctr"/>
            <a:r>
              <a:rPr lang="uk-UA" b="1" dirty="0" smtClean="0"/>
              <a:t>на всій області визначення</a:t>
            </a:r>
            <a:endParaRPr lang="uk-UA" b="1" dirty="0"/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Прямокутник 3"/>
          <p:cNvSpPr>
            <a:spLocks noChangeArrowheads="1"/>
          </p:cNvSpPr>
          <p:nvPr/>
        </p:nvSpPr>
        <p:spPr bwMode="auto">
          <a:xfrm>
            <a:off x="2571736" y="1142984"/>
            <a:ext cx="2784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sz="3600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kx+b</a:t>
            </a:r>
            <a:r>
              <a:rPr lang="uk-UA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 ≠ 0</a:t>
            </a:r>
            <a:endParaRPr lang="uk-UA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увати 47"/>
          <p:cNvGrpSpPr>
            <a:grpSpLocks/>
          </p:cNvGrpSpPr>
          <p:nvPr/>
        </p:nvGrpSpPr>
        <p:grpSpPr bwMode="auto">
          <a:xfrm>
            <a:off x="285720" y="2147344"/>
            <a:ext cx="5786478" cy="4424928"/>
            <a:chOff x="428596" y="1785040"/>
            <a:chExt cx="4500594" cy="4064142"/>
          </a:xfrm>
        </p:grpSpPr>
        <p:pic>
          <p:nvPicPr>
            <p:cNvPr id="3112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28596" y="1785926"/>
              <a:ext cx="4500594" cy="4063256"/>
            </a:xfrm>
            <a:prstGeom prst="rect">
              <a:avLst/>
            </a:prstGeom>
            <a:noFill/>
            <a:ln w="9525">
              <a:solidFill>
                <a:srgbClr val="660033"/>
              </a:solidFill>
              <a:miter lim="800000"/>
              <a:headEnd/>
              <a:tailEnd/>
            </a:ln>
          </p:spPr>
        </p:pic>
        <p:sp>
          <p:nvSpPr>
            <p:cNvPr id="3113" name="TextBox 49"/>
            <p:cNvSpPr txBox="1">
              <a:spLocks noChangeArrowheads="1"/>
            </p:cNvSpPr>
            <p:nvPr/>
          </p:nvSpPr>
          <p:spPr bwMode="auto">
            <a:xfrm>
              <a:off x="4595813" y="3815169"/>
              <a:ext cx="214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x</a:t>
              </a:r>
              <a:endParaRPr lang="uk-UA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14" name="TextBox 50"/>
            <p:cNvSpPr txBox="1">
              <a:spLocks noChangeArrowheads="1"/>
            </p:cNvSpPr>
            <p:nvPr/>
          </p:nvSpPr>
          <p:spPr bwMode="auto">
            <a:xfrm>
              <a:off x="2484423" y="1846770"/>
              <a:ext cx="21431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 dirty="0">
                  <a:latin typeface="Times New Roman" pitchFamily="18" charset="0"/>
                  <a:cs typeface="Times New Roman" pitchFamily="18" charset="0"/>
                </a:rPr>
                <a:t>y</a:t>
              </a:r>
              <a:endParaRPr lang="uk-UA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15" name="TextBox 51"/>
            <p:cNvSpPr txBox="1">
              <a:spLocks noChangeArrowheads="1"/>
            </p:cNvSpPr>
            <p:nvPr/>
          </p:nvSpPr>
          <p:spPr bwMode="auto">
            <a:xfrm>
              <a:off x="2571736" y="3764165"/>
              <a:ext cx="214314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40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uk-UA" sz="140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 зі стрілкою 53"/>
            <p:cNvCxnSpPr/>
            <p:nvPr/>
          </p:nvCxnSpPr>
          <p:spPr>
            <a:xfrm rot="5400000" flipH="1">
              <a:off x="754045" y="3815736"/>
              <a:ext cx="4064141" cy="2750"/>
            </a:xfrm>
            <a:prstGeom prst="straightConnector1">
              <a:avLst/>
            </a:prstGeom>
            <a:ln w="19050">
              <a:solidFill>
                <a:srgbClr val="6600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Пряма зі стрілкою 54"/>
            <p:cNvCxnSpPr/>
            <p:nvPr/>
          </p:nvCxnSpPr>
          <p:spPr>
            <a:xfrm rot="10800000" flipH="1">
              <a:off x="428596" y="3787386"/>
              <a:ext cx="4500594" cy="0"/>
            </a:xfrm>
            <a:prstGeom prst="straightConnector1">
              <a:avLst/>
            </a:prstGeom>
            <a:ln w="19050">
              <a:solidFill>
                <a:srgbClr val="660033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82" name="Прямокутник 65"/>
          <p:cNvSpPr>
            <a:spLocks noChangeArrowheads="1"/>
          </p:cNvSpPr>
          <p:nvPr/>
        </p:nvSpPr>
        <p:spPr bwMode="auto">
          <a:xfrm>
            <a:off x="5715008" y="1214422"/>
            <a:ext cx="1571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 = 0</a:t>
            </a:r>
            <a:endParaRPr lang="uk-UA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 сполучна лінія 70"/>
          <p:cNvCxnSpPr/>
          <p:nvPr/>
        </p:nvCxnSpPr>
        <p:spPr>
          <a:xfrm>
            <a:off x="1285852" y="3357562"/>
            <a:ext cx="4214842" cy="1588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6" name="Прямокутник 74"/>
          <p:cNvSpPr>
            <a:spLocks noChangeArrowheads="1"/>
          </p:cNvSpPr>
          <p:nvPr/>
        </p:nvSpPr>
        <p:spPr bwMode="auto">
          <a:xfrm>
            <a:off x="3357554" y="2857496"/>
            <a:ext cx="157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 &gt; 0</a:t>
            </a:r>
            <a:endParaRPr lang="uk-UA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9" name="TextBox 78"/>
          <p:cNvSpPr txBox="1">
            <a:spLocks noChangeArrowheads="1"/>
          </p:cNvSpPr>
          <p:nvPr/>
        </p:nvSpPr>
        <p:spPr bwMode="auto">
          <a:xfrm>
            <a:off x="2071670" y="4857760"/>
            <a:ext cx="11430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 = b</a:t>
            </a:r>
            <a:endParaRPr lang="uk-UA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 сполучна лінія 40"/>
          <p:cNvCxnSpPr/>
          <p:nvPr/>
        </p:nvCxnSpPr>
        <p:spPr>
          <a:xfrm>
            <a:off x="1285852" y="5429264"/>
            <a:ext cx="3857652" cy="1588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2" name="TextBox 78"/>
          <p:cNvSpPr txBox="1">
            <a:spLocks noChangeArrowheads="1"/>
          </p:cNvSpPr>
          <p:nvPr/>
        </p:nvSpPr>
        <p:spPr bwMode="auto">
          <a:xfrm>
            <a:off x="2214546" y="2857496"/>
            <a:ext cx="10001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 = b</a:t>
            </a:r>
            <a:endParaRPr lang="uk-UA" sz="24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3" name="Прямокутник 74"/>
          <p:cNvSpPr>
            <a:spLocks noChangeArrowheads="1"/>
          </p:cNvSpPr>
          <p:nvPr/>
        </p:nvSpPr>
        <p:spPr bwMode="auto">
          <a:xfrm>
            <a:off x="3428992" y="4929198"/>
            <a:ext cx="121443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0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 &lt; 0</a:t>
            </a:r>
            <a:endParaRPr lang="uk-UA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 сполучна лінія 44"/>
          <p:cNvCxnSpPr/>
          <p:nvPr/>
        </p:nvCxnSpPr>
        <p:spPr>
          <a:xfrm>
            <a:off x="1285852" y="4357694"/>
            <a:ext cx="4071966" cy="158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6" name="TextBox 78"/>
          <p:cNvSpPr txBox="1">
            <a:spLocks noChangeArrowheads="1"/>
          </p:cNvSpPr>
          <p:nvPr/>
        </p:nvSpPr>
        <p:spPr bwMode="auto">
          <a:xfrm>
            <a:off x="2214546" y="3786190"/>
            <a:ext cx="1000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 = 0</a:t>
            </a:r>
            <a:endParaRPr lang="uk-UA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97" name="Прямокутник 74"/>
          <p:cNvSpPr>
            <a:spLocks noChangeArrowheads="1"/>
          </p:cNvSpPr>
          <p:nvPr/>
        </p:nvSpPr>
        <p:spPr bwMode="auto">
          <a:xfrm>
            <a:off x="3500430" y="3786190"/>
            <a:ext cx="15716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 = 0</a:t>
            </a:r>
            <a:endParaRPr lang="uk-UA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кутник 48"/>
          <p:cNvSpPr/>
          <p:nvPr/>
        </p:nvSpPr>
        <p:spPr>
          <a:xfrm>
            <a:off x="1214414" y="357166"/>
            <a:ext cx="6681316" cy="76944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4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Властивості функції</a:t>
            </a:r>
          </a:p>
        </p:txBody>
      </p:sp>
      <p:sp>
        <p:nvSpPr>
          <p:cNvPr id="58" name="Блок-схема: вузол 57"/>
          <p:cNvSpPr/>
          <p:nvPr/>
        </p:nvSpPr>
        <p:spPr>
          <a:xfrm>
            <a:off x="3286116" y="5429264"/>
            <a:ext cx="71437" cy="71438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59" name="Блок-схема: вузол 58"/>
          <p:cNvSpPr/>
          <p:nvPr/>
        </p:nvSpPr>
        <p:spPr>
          <a:xfrm>
            <a:off x="3286116" y="3286124"/>
            <a:ext cx="71437" cy="71437"/>
          </a:xfrm>
          <a:prstGeom prst="flowChartConnector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uk-UA"/>
          </a:p>
        </p:txBody>
      </p:sp>
      <p:sp>
        <p:nvSpPr>
          <p:cNvPr id="60" name="Прямокутник 59"/>
          <p:cNvSpPr/>
          <p:nvPr/>
        </p:nvSpPr>
        <p:spPr>
          <a:xfrm>
            <a:off x="5143504" y="4786322"/>
            <a:ext cx="3857652" cy="1938992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342900" indent="-342900">
              <a:buAutoNum type="arabicPeriod"/>
              <a:defRPr/>
            </a:pPr>
            <a:r>
              <a:rPr lang="uk-UA" sz="2000" b="1" dirty="0" smtClean="0">
                <a:cs typeface="Times New Roman" pitchFamily="18" charset="0"/>
              </a:rPr>
              <a:t>Область визначення:  </a:t>
            </a:r>
          </a:p>
          <a:p>
            <a:pPr marL="342900" indent="-342900">
              <a:defRPr/>
            </a:pPr>
            <a:r>
              <a:rPr lang="uk-UA" sz="2000" b="1" dirty="0" smtClean="0">
                <a:cs typeface="Times New Roman" pitchFamily="18" charset="0"/>
              </a:rPr>
              <a:t>                                           усі числа</a:t>
            </a:r>
          </a:p>
          <a:p>
            <a:pPr marL="342900" indent="-342900">
              <a:buAutoNum type="arabicPeriod"/>
              <a:defRPr/>
            </a:pPr>
            <a:endParaRPr lang="uk-UA" sz="2000" b="1" dirty="0" smtClean="0"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  <a:defRPr/>
            </a:pPr>
            <a:r>
              <a:rPr lang="uk-UA" sz="2000" b="1" dirty="0" smtClean="0">
                <a:cs typeface="Times New Roman" pitchFamily="18" charset="0"/>
              </a:rPr>
              <a:t>Область значень: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y = b</a:t>
            </a:r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endParaRPr lang="uk-UA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defRPr/>
            </a:pP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3.   Функція стала, пряма ║ОХ</a:t>
            </a: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6" dur="10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/>
      <p:bldP spid="3082" grpId="0"/>
      <p:bldP spid="3086" grpId="0"/>
      <p:bldP spid="3089" grpId="0"/>
      <p:bldP spid="3092" grpId="0"/>
      <p:bldP spid="3093" grpId="0"/>
      <p:bldP spid="3096" grpId="0"/>
      <p:bldP spid="3097" grpId="0"/>
      <p:bldP spid="49" grpId="0"/>
      <p:bldP spid="58" grpId="0" animBg="1"/>
      <p:bldP spid="59" grpId="0" animBg="1"/>
      <p:bldP spid="60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57216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uk-UA" b="1" dirty="0" smtClean="0"/>
              <a:t>ЛІНІЙНА ФУНКЦІЯ</a:t>
            </a:r>
            <a:endParaRPr lang="ru-RU" dirty="0" smtClean="0"/>
          </a:p>
          <a:p>
            <a:r>
              <a:rPr lang="uk-UA" i="1" dirty="0" smtClean="0"/>
              <a:t>Лінійною функцією</a:t>
            </a:r>
            <a:r>
              <a:rPr lang="uk-UA" dirty="0" smtClean="0"/>
              <a:t> називається функція виду у=________________, де k і b – _____________, </a:t>
            </a:r>
          </a:p>
          <a:p>
            <a:pPr>
              <a:buNone/>
            </a:pPr>
            <a:r>
              <a:rPr lang="uk-UA" dirty="0" smtClean="0"/>
              <a:t>	 х – _______________..</a:t>
            </a:r>
            <a:endParaRPr lang="ru-RU" dirty="0" smtClean="0"/>
          </a:p>
          <a:p>
            <a:r>
              <a:rPr lang="uk-UA" i="1" dirty="0" smtClean="0"/>
              <a:t>Графіком функції</a:t>
            </a:r>
            <a:r>
              <a:rPr lang="uk-UA" dirty="0" smtClean="0"/>
              <a:t> є – _______, </a:t>
            </a:r>
          </a:p>
          <a:p>
            <a:pPr>
              <a:buNone/>
            </a:pPr>
            <a:r>
              <a:rPr lang="uk-UA" dirty="0" smtClean="0"/>
              <a:t>   k – ____________________, оскільки визначає кут, який утворює графік функції у= </a:t>
            </a:r>
            <a:r>
              <a:rPr lang="uk-UA" dirty="0" err="1" smtClean="0"/>
              <a:t>kх+</a:t>
            </a:r>
            <a:r>
              <a:rPr lang="uk-UA" dirty="0" smtClean="0"/>
              <a:t> b з додатним напрямом осі </a:t>
            </a:r>
            <a:r>
              <a:rPr lang="uk-UA" i="1" dirty="0" smtClean="0"/>
              <a:t>ОХ.</a:t>
            </a:r>
            <a:endParaRPr lang="ru-RU" dirty="0" smtClean="0"/>
          </a:p>
          <a:p>
            <a:r>
              <a:rPr lang="uk-UA" dirty="0" smtClean="0"/>
              <a:t>Якщо k&gt;0, то кут – __________,функція ___________.</a:t>
            </a:r>
            <a:endParaRPr lang="ru-RU" dirty="0" smtClean="0"/>
          </a:p>
          <a:p>
            <a:r>
              <a:rPr lang="uk-UA" dirty="0" smtClean="0"/>
              <a:t>Якщо k&lt;0, то кут – ________, функція _______.</a:t>
            </a:r>
            <a:endParaRPr lang="ru-RU" dirty="0" smtClean="0"/>
          </a:p>
          <a:p>
            <a:r>
              <a:rPr lang="uk-UA" dirty="0" smtClean="0"/>
              <a:t>Якщо k=0, функція ______, пряма ___________ осі </a:t>
            </a:r>
            <a:r>
              <a:rPr lang="uk-UA" i="1" dirty="0" smtClean="0"/>
              <a:t>ОХ.</a:t>
            </a:r>
            <a:endParaRPr lang="ru-RU" dirty="0"/>
          </a:p>
        </p:txBody>
      </p:sp>
      <p:sp>
        <p:nvSpPr>
          <p:cNvPr id="4" name="Прямокутник 3"/>
          <p:cNvSpPr/>
          <p:nvPr/>
        </p:nvSpPr>
        <p:spPr>
          <a:xfrm>
            <a:off x="142844" y="285728"/>
            <a:ext cx="86383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uk-UA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rPr>
              <a:t>Сторінка </a:t>
            </a:r>
            <a:r>
              <a:rPr lang="uk-UA" sz="5400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/>
              </a:rPr>
              <a:t>мініпідручника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00166" y="1928802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err="1" smtClean="0"/>
              <a:t>kx+b</a:t>
            </a:r>
            <a:endParaRPr lang="ru-RU" sz="2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857884" y="1928802"/>
            <a:ext cx="1970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деякі числа</a:t>
            </a:r>
            <a:endParaRPr lang="ru-RU" sz="2800" b="1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500166" y="2357430"/>
            <a:ext cx="31921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незалежна змінна</a:t>
            </a:r>
            <a:endParaRPr lang="ru-RU" sz="28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429124" y="2857496"/>
            <a:ext cx="1191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пряма</a:t>
            </a:r>
            <a:endParaRPr lang="ru-RU" sz="28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1428728" y="3286124"/>
            <a:ext cx="34619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кутовий коефіцієнт</a:t>
            </a:r>
            <a:endParaRPr lang="ru-RU" sz="28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4000496" y="4500570"/>
            <a:ext cx="15279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гострий</a:t>
            </a:r>
            <a:endParaRPr lang="ru-RU" sz="2800" b="1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357290" y="4857760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зростає</a:t>
            </a:r>
            <a:endParaRPr lang="ru-RU" sz="2800" b="1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4000496" y="5286388"/>
            <a:ext cx="1212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тупий</a:t>
            </a:r>
            <a:endParaRPr lang="ru-RU" sz="2800" b="1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7072330" y="5286388"/>
            <a:ext cx="12522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спадає</a:t>
            </a:r>
            <a:endParaRPr lang="ru-RU" sz="2800" b="1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3857620" y="5715016"/>
            <a:ext cx="1188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стала</a:t>
            </a:r>
            <a:endParaRPr lang="ru-RU" sz="2800" b="1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6286512" y="5715016"/>
            <a:ext cx="20528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i="1" dirty="0" smtClean="0"/>
              <a:t>паралельна</a:t>
            </a:r>
            <a:endParaRPr lang="ru-RU" sz="2800" b="1" i="1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кутник 20"/>
          <p:cNvSpPr/>
          <p:nvPr/>
        </p:nvSpPr>
        <p:spPr>
          <a:xfrm>
            <a:off x="1214414" y="5715016"/>
            <a:ext cx="1357322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Прямокутник 19"/>
          <p:cNvSpPr/>
          <p:nvPr/>
        </p:nvSpPr>
        <p:spPr>
          <a:xfrm>
            <a:off x="1214414" y="4786322"/>
            <a:ext cx="1214446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2571736" y="4214818"/>
            <a:ext cx="1143008" cy="28575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4357686" y="3286124"/>
            <a:ext cx="1214446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1071538" y="2714620"/>
            <a:ext cx="1200152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кутник 9"/>
          <p:cNvSpPr/>
          <p:nvPr/>
        </p:nvSpPr>
        <p:spPr>
          <a:xfrm>
            <a:off x="1071538" y="2071678"/>
            <a:ext cx="1285884" cy="35719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714348" y="1714488"/>
            <a:ext cx="8286808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Виберіть формулу, якою задають лінійну функцію.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а) у=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kx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	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 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ax</a:t>
            </a:r>
            <a:r>
              <a:rPr kumimoji="0" lang="ru-RU" sz="20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0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bx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	 в) у=х</a:t>
            </a:r>
            <a:r>
              <a:rPr kumimoji="0" lang="uk-UA" sz="20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 	г) інша відповідь.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Яка з функцій є лінійною?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а) у=3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5; 	б) 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y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=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x</a:t>
            </a:r>
            <a:r>
              <a:rPr kumimoji="0" lang="ru-RU" sz="20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;	 в) у=х</a:t>
            </a:r>
            <a:r>
              <a:rPr kumimoji="0" lang="uk-UA" sz="200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- 4;	 г) інша відповідь.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  Яка лінія є графіком лінійної функції?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а) крива; 	 б) коло;		в) пряма; 	 г) ламана.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4.  Координати скількох точок треба знати, щоб побудувати графік лінійної функції?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а) трьох;  	 б) двох;		в) однієї;   	г) п’яти.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 У лінійної функції 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&lt;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0. Функція…?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а) спадає;	б) зростає;  </a:t>
            </a:r>
            <a:r>
              <a:rPr kumimoji="0" lang="uk-UA" sz="20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стала;  г) інша відповідь.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6. У лінійної функції </a:t>
            </a:r>
            <a:r>
              <a:rPr kumimoji="0" lang="en-US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k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&gt;</a:t>
            </a: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0. Який кут нахилу утворює пряма з додатним напрямом осі </a:t>
            </a:r>
            <a:r>
              <a:rPr kumimoji="0" lang="uk-UA" sz="20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ОХ.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а) гострий;   б) тупий;    в) прямий;	г) розгорнутий.	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2214546" y="428604"/>
            <a:ext cx="52358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Тестові завдання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5" name="Прямокутник 4"/>
          <p:cNvSpPr/>
          <p:nvPr/>
        </p:nvSpPr>
        <p:spPr>
          <a:xfrm>
            <a:off x="3071802" y="1357298"/>
            <a:ext cx="27165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Тема: «Лінійна функція»</a:t>
            </a:r>
            <a:endParaRPr lang="ru-RU" sz="800" dirty="0" smtClean="0">
              <a:latin typeface="Arial" pitchFamily="34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0" grpId="0" animBg="1"/>
      <p:bldP spid="19" grpId="0" animBg="1"/>
      <p:bldP spid="18" grpId="0" animBg="1"/>
      <p:bldP spid="16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DF549AEAD0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Заголовок 6"/>
          <p:cNvSpPr>
            <a:spLocks noGrp="1"/>
          </p:cNvSpPr>
          <p:nvPr>
            <p:ph type="title"/>
          </p:nvPr>
        </p:nvSpPr>
        <p:spPr>
          <a:xfrm>
            <a:off x="2071670" y="1071546"/>
            <a:ext cx="5741987" cy="420687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Домашнє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носка-облако 4"/>
          <p:cNvSpPr/>
          <p:nvPr/>
        </p:nvSpPr>
        <p:spPr>
          <a:xfrm>
            <a:off x="1857356" y="1571612"/>
            <a:ext cx="5072098" cy="4000528"/>
          </a:xfrm>
          <a:prstGeom prst="cloudCallou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Вивчити § 25,</a:t>
            </a:r>
          </a:p>
          <a:p>
            <a:r>
              <a:rPr lang="uk-UA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833, 850, 835.</a:t>
            </a:r>
            <a:endParaRPr lang="ru-RU" sz="32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3714752"/>
            <a:ext cx="2395342" cy="235745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6" name="Прямокутник 5"/>
          <p:cNvSpPr/>
          <p:nvPr/>
        </p:nvSpPr>
        <p:spPr>
          <a:xfrm>
            <a:off x="3071802" y="2714620"/>
            <a:ext cx="57150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0" indent="-283464" algn="ctr" fontAlgn="auto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r>
              <a:rPr lang="uk-UA" sz="3600" b="1" i="1" dirty="0" err="1" smtClean="0">
                <a:solidFill>
                  <a:srgbClr val="002060"/>
                </a:solidFill>
                <a:latin typeface="Georgia" pitchFamily="18" charset="0"/>
              </a:rPr>
              <a:t>“Міркуй</a:t>
            </a:r>
            <a:r>
              <a:rPr lang="uk-UA" sz="3600" b="1" i="1" dirty="0" smtClean="0">
                <a:solidFill>
                  <a:srgbClr val="002060"/>
                </a:solidFill>
                <a:latin typeface="Georgia" pitchFamily="18" charset="0"/>
              </a:rPr>
              <a:t> точно, відповідай чітко, записуй правильно і </a:t>
            </a:r>
            <a:r>
              <a:rPr lang="uk-UA" sz="3600" b="1" i="1" dirty="0" err="1" smtClean="0">
                <a:solidFill>
                  <a:srgbClr val="002060"/>
                </a:solidFill>
                <a:latin typeface="Georgia" pitchFamily="18" charset="0"/>
              </a:rPr>
              <a:t>швидко”</a:t>
            </a:r>
            <a:endParaRPr lang="uk-UA" sz="3600" b="1" i="1" dirty="0">
              <a:solidFill>
                <a:srgbClr val="002060"/>
              </a:solidFill>
              <a:latin typeface="Georgia" pitchFamily="18" charset="0"/>
            </a:endParaRPr>
          </a:p>
        </p:txBody>
      </p:sp>
      <p:sp>
        <p:nvSpPr>
          <p:cNvPr id="7" name="Oval 8"/>
          <p:cNvSpPr>
            <a:spLocks noChangeArrowheads="1"/>
          </p:cNvSpPr>
          <p:nvPr/>
        </p:nvSpPr>
        <p:spPr bwMode="auto">
          <a:xfrm>
            <a:off x="785786" y="642918"/>
            <a:ext cx="4000528" cy="1500190"/>
          </a:xfrm>
          <a:prstGeom prst="ellipse">
            <a:avLst/>
          </a:prstGeom>
          <a:gradFill rotWithShape="1">
            <a:gsLst>
              <a:gs pos="0">
                <a:srgbClr val="00CC00"/>
              </a:gs>
              <a:gs pos="100000">
                <a:schemeClr val="folHlink"/>
              </a:gs>
            </a:gsLst>
            <a:lin ang="5400000" scaled="1"/>
          </a:gradFill>
          <a:ln w="76200" cmpd="tri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uk-UA" sz="4000" b="1" dirty="0"/>
              <a:t>Девіз уроку:</a:t>
            </a:r>
            <a:endParaRPr lang="ru-RU" sz="40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323850" y="404813"/>
            <a:ext cx="85693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dirty="0">
                <a:solidFill>
                  <a:srgbClr val="000000"/>
                </a:solidFill>
              </a:rPr>
              <a:t>	</a:t>
            </a:r>
            <a:r>
              <a:rPr lang="uk-UA" sz="2000" b="1" i="1" dirty="0"/>
              <a:t>Початкове поняття функції, як функціональну залежність  та  її графічне зображення </a:t>
            </a:r>
            <a:r>
              <a:rPr lang="uk-UA" b="1" i="1" dirty="0"/>
              <a:t>ввів Ферма </a:t>
            </a:r>
            <a:r>
              <a:rPr lang="uk-UA" i="1" dirty="0"/>
              <a:t>.</a:t>
            </a:r>
            <a:endParaRPr lang="ru-RU" i="1" dirty="0"/>
          </a:p>
        </p:txBody>
      </p:sp>
      <p:pic>
        <p:nvPicPr>
          <p:cNvPr id="15363" name="Picture 3" descr="Фер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365092"/>
            <a:ext cx="3032118" cy="4056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 descr="лейбниц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341438"/>
            <a:ext cx="4013200" cy="508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285720" y="1142984"/>
            <a:ext cx="3714776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i="1" dirty="0">
                <a:solidFill>
                  <a:srgbClr val="9900CC"/>
                </a:solidFill>
              </a:rPr>
              <a:t>	</a:t>
            </a:r>
            <a:r>
              <a:rPr lang="uk-UA" b="1" i="1" dirty="0"/>
              <a:t>Математичний термін функція вперше з’явився в </a:t>
            </a:r>
            <a:r>
              <a:rPr lang="uk-UA" b="1" i="1" dirty="0" smtClean="0"/>
              <a:t>1694р </a:t>
            </a:r>
            <a:r>
              <a:rPr lang="uk-UA" b="1" i="1" dirty="0"/>
              <a:t>у  </a:t>
            </a:r>
            <a:r>
              <a:rPr lang="uk-UA" b="1" i="1" dirty="0" err="1"/>
              <a:t>Лейбніца</a:t>
            </a:r>
            <a:r>
              <a:rPr lang="uk-UA" b="1" i="1" dirty="0"/>
              <a:t>, як зв’язок різних відрізків з довільною кривою</a:t>
            </a:r>
            <a:endParaRPr lang="ru-RU" sz="2000" b="1" i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395288" y="476250"/>
            <a:ext cx="84248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000" b="1" i="1" dirty="0">
                <a:solidFill>
                  <a:srgbClr val="000000"/>
                </a:solidFill>
              </a:rPr>
              <a:t>	</a:t>
            </a:r>
            <a:r>
              <a:rPr lang="uk-UA" sz="2000" b="1" i="1" dirty="0"/>
              <a:t>Перше загальне визначення функції зустрічається у Іоанна Бернуллі (1718р).</a:t>
            </a:r>
            <a:endParaRPr lang="ru-RU" sz="2000" b="1" i="1" dirty="0"/>
          </a:p>
        </p:txBody>
      </p:sp>
      <p:pic>
        <p:nvPicPr>
          <p:cNvPr id="16387" name="Picture 3" descr="Бернулл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496"/>
            <a:ext cx="2663847" cy="367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468313" y="1341438"/>
            <a:ext cx="3887787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uk-UA" sz="2000" b="1" i="1" dirty="0">
                <a:solidFill>
                  <a:srgbClr val="9900CC"/>
                </a:solidFill>
              </a:rPr>
              <a:t>	</a:t>
            </a:r>
            <a:r>
              <a:rPr lang="uk-UA" sz="2000" b="1" i="1" dirty="0"/>
              <a:t>Сучасне визначення числової функції, як довільної відповідності чисел вводе Ейлер (1755р)</a:t>
            </a:r>
            <a:endParaRPr lang="ru-RU" sz="2000" b="1" i="1" dirty="0"/>
          </a:p>
        </p:txBody>
      </p:sp>
      <p:pic>
        <p:nvPicPr>
          <p:cNvPr id="16389" name="Picture 5" descr="Ейле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1214422"/>
            <a:ext cx="4205288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'єкт 3"/>
          <p:cNvGraphicFramePr>
            <a:graphicFrameLocks noChangeAspect="1"/>
          </p:cNvGraphicFramePr>
          <p:nvPr/>
        </p:nvGraphicFramePr>
        <p:xfrm>
          <a:off x="214282" y="571480"/>
          <a:ext cx="4953000" cy="542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Документ" r:id="rId4" imgW="5950244" imgH="8229529" progId="Word.Document.12">
                  <p:embed/>
                </p:oleObj>
              </mc:Choice>
              <mc:Fallback>
                <p:oleObj name="Документ" r:id="rId4" imgW="5950244" imgH="8229529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282" y="571480"/>
                        <a:ext cx="4953000" cy="5429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85984" y="285728"/>
            <a:ext cx="4841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Яка із ліній не є графіком функції ?</a:t>
            </a:r>
            <a:endParaRPr lang="ru-RU" sz="2400" b="1" dirty="0"/>
          </a:p>
        </p:txBody>
      </p:sp>
      <p:graphicFrame>
        <p:nvGraphicFramePr>
          <p:cNvPr id="6" name="Об'єкт 5"/>
          <p:cNvGraphicFramePr>
            <a:graphicFrameLocks noChangeAspect="1"/>
          </p:cNvGraphicFramePr>
          <p:nvPr/>
        </p:nvGraphicFramePr>
        <p:xfrm>
          <a:off x="4927600" y="709613"/>
          <a:ext cx="3827463" cy="573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Document" r:id="rId7" imgW="5940242" imgH="8900112" progId="Word.Document.8">
                  <p:embed/>
                </p:oleObj>
              </mc:Choice>
              <mc:Fallback>
                <p:oleObj name="Document" r:id="rId7" imgW="5940242" imgH="8900112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7600" y="709613"/>
                        <a:ext cx="3827463" cy="5732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00232" y="2786058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a)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071670" y="5715016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b)</a:t>
            </a:r>
            <a:endParaRPr lang="ru-RU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143636" y="2643182"/>
            <a:ext cx="352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c)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929322" y="578645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d)</a:t>
            </a:r>
            <a:endParaRPr lang="ru-RU" b="1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Таблиця 11"/>
          <p:cNvGraphicFramePr>
            <a:graphicFrameLocks noGrp="1"/>
          </p:cNvGraphicFramePr>
          <p:nvPr/>
        </p:nvGraphicFramePr>
        <p:xfrm>
          <a:off x="1071538" y="1214422"/>
          <a:ext cx="6077585" cy="975360"/>
        </p:xfrm>
        <a:graphic>
          <a:graphicData uri="http://schemas.openxmlformats.org/drawingml/2006/table">
            <a:tbl>
              <a:tblPr/>
              <a:tblGrid>
                <a:gridCol w="868045"/>
                <a:gridCol w="868045"/>
                <a:gridCol w="868045"/>
                <a:gridCol w="868045"/>
                <a:gridCol w="868045"/>
                <a:gridCol w="868680"/>
                <a:gridCol w="86868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</a:rPr>
                        <a:t>х</a:t>
                      </a:r>
                      <a:endParaRPr lang="ru-RU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-5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-4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</a:rPr>
                        <a:t>-3</a:t>
                      </a:r>
                      <a:endParaRPr lang="ru-RU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-2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-1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0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у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25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16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9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4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latin typeface="Times New Roman"/>
                          <a:ea typeface="Calibri"/>
                        </a:rPr>
                        <a:t>1</a:t>
                      </a:r>
                      <a:endParaRPr lang="ru-RU" sz="140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200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latin typeface="Times New Roman"/>
                          <a:ea typeface="Calibri"/>
                        </a:rPr>
                        <a:t>0</a:t>
                      </a:r>
                      <a:endParaRPr lang="ru-RU" sz="1400" dirty="0">
                        <a:latin typeface="Times New Roman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635" name="Rectangle 11"/>
          <p:cNvSpPr>
            <a:spLocks noChangeArrowheads="1"/>
          </p:cNvSpPr>
          <p:nvPr/>
        </p:nvSpPr>
        <p:spPr bwMode="auto">
          <a:xfrm>
            <a:off x="214282" y="2714620"/>
            <a:ext cx="52501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б)</a:t>
            </a: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(-2;-1)	 (-1;0)	(0;1)	(1;2)	(2;3)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9" name="Прямокутник 18"/>
          <p:cNvSpPr/>
          <p:nvPr/>
        </p:nvSpPr>
        <p:spPr>
          <a:xfrm>
            <a:off x="214282" y="3214686"/>
            <a:ext cx="80010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2) Чи належить графіку функції  у=2х-3 точка А(1;0); В(0;-3).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214282" y="3786190"/>
            <a:ext cx="59293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3) Знайти значення функції у= 3х-2, якщо х=0; 1;-1.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285720" y="4357694"/>
            <a:ext cx="6357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4) Знайти значення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аргумента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функції у=5х+3, якщо у=13;0;3.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285720" y="4786322"/>
            <a:ext cx="49292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5) Яка область визначення функції?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" name="Прямокутник 32"/>
          <p:cNvSpPr/>
          <p:nvPr/>
        </p:nvSpPr>
        <p:spPr>
          <a:xfrm>
            <a:off x="857224" y="5214950"/>
            <a:ext cx="1210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а) у = 2х-3;</a:t>
            </a:r>
            <a:endParaRPr lang="ru-RU" dirty="0"/>
          </a:p>
        </p:txBody>
      </p:sp>
      <p:sp>
        <p:nvSpPr>
          <p:cNvPr id="34" name="Прямокутник 33"/>
          <p:cNvSpPr/>
          <p:nvPr/>
        </p:nvSpPr>
        <p:spPr>
          <a:xfrm>
            <a:off x="2285984" y="5214950"/>
            <a:ext cx="1566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б) у = - 0,5х+1;</a:t>
            </a:r>
            <a:endParaRPr lang="ru-RU" dirty="0"/>
          </a:p>
        </p:txBody>
      </p:sp>
      <p:pic>
        <p:nvPicPr>
          <p:cNvPr id="26648" name="Picture 2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628" y="5214950"/>
            <a:ext cx="266700" cy="409575"/>
          </a:xfrm>
          <a:prstGeom prst="rect">
            <a:avLst/>
          </a:prstGeom>
          <a:noFill/>
        </p:spPr>
      </p:pic>
      <p:sp>
        <p:nvSpPr>
          <p:cNvPr id="38" name="Прямокутник 37"/>
          <p:cNvSpPr/>
          <p:nvPr/>
        </p:nvSpPr>
        <p:spPr>
          <a:xfrm>
            <a:off x="4357686" y="5214950"/>
            <a:ext cx="7312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в) у =</a:t>
            </a:r>
            <a:endParaRPr lang="uk-UA" sz="2400" dirty="0" smtClean="0">
              <a:latin typeface="Arial" pitchFamily="34" charset="0"/>
            </a:endParaRPr>
          </a:p>
        </p:txBody>
      </p:sp>
      <p:pic>
        <p:nvPicPr>
          <p:cNvPr id="26651" name="Picture 2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8" y="5214950"/>
            <a:ext cx="266700" cy="400050"/>
          </a:xfrm>
          <a:prstGeom prst="rect">
            <a:avLst/>
          </a:prstGeom>
          <a:noFill/>
        </p:spPr>
      </p:pic>
      <p:sp>
        <p:nvSpPr>
          <p:cNvPr id="42" name="Прямокутник 41"/>
          <p:cNvSpPr/>
          <p:nvPr/>
        </p:nvSpPr>
        <p:spPr>
          <a:xfrm>
            <a:off x="5786446" y="5214950"/>
            <a:ext cx="7168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uk-UA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г) у =</a:t>
            </a:r>
            <a:endParaRPr lang="uk-UA" sz="2400" dirty="0" smtClean="0">
              <a:latin typeface="Arial" pitchFamily="34" charset="0"/>
            </a:endParaRPr>
          </a:p>
        </p:txBody>
      </p:sp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285720" y="1214422"/>
            <a:ext cx="32412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а)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4" name="Прямокутник 23"/>
          <p:cNvSpPr/>
          <p:nvPr/>
        </p:nvSpPr>
        <p:spPr>
          <a:xfrm>
            <a:off x="1000100" y="0"/>
            <a:ext cx="6715172" cy="9233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54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Усні вправи</a:t>
            </a:r>
            <a:endParaRPr lang="ru-RU" sz="5400" b="1" cap="none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5720" y="785794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1)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85728"/>
            <a:ext cx="3696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Який з графіків зайвий 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'єкт 2"/>
          <p:cNvGraphicFramePr>
            <a:graphicFrameLocks noChangeAspect="1"/>
          </p:cNvGraphicFramePr>
          <p:nvPr/>
        </p:nvGraphicFramePr>
        <p:xfrm>
          <a:off x="500034" y="974812"/>
          <a:ext cx="2857520" cy="45258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ocument" r:id="rId4" imgW="5940242" imgH="7148393" progId="Word.Document.8">
                  <p:embed/>
                </p:oleObj>
              </mc:Choice>
              <mc:Fallback>
                <p:oleObj name="Document" r:id="rId4" imgW="5940242" imgH="7148393" progId="Word.Documen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034" y="974812"/>
                        <a:ext cx="2857520" cy="45258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'єкт 3"/>
          <p:cNvGraphicFramePr>
            <a:graphicFrameLocks noChangeAspect="1"/>
          </p:cNvGraphicFramePr>
          <p:nvPr/>
        </p:nvGraphicFramePr>
        <p:xfrm>
          <a:off x="3071802" y="1142984"/>
          <a:ext cx="2786083" cy="4429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Document" r:id="rId7" imgW="5940242" imgH="6806351" progId="Word.Document.8">
                  <p:embed/>
                </p:oleObj>
              </mc:Choice>
              <mc:Fallback>
                <p:oleObj name="Document" r:id="rId7" imgW="5940242" imgH="6806351" progId="Word.Documen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02" y="1142984"/>
                        <a:ext cx="2786083" cy="442915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28662" y="2428868"/>
            <a:ext cx="37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/>
              <a:t>а)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71538" y="5643578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b</a:t>
            </a:r>
            <a:r>
              <a:rPr lang="uk-UA" b="1" dirty="0" smtClean="0"/>
              <a:t>)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00430" y="2643182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с)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571868" y="5643578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d)</a:t>
            </a:r>
            <a:endParaRPr lang="ru-RU" b="1" dirty="0"/>
          </a:p>
        </p:txBody>
      </p:sp>
      <p:pic>
        <p:nvPicPr>
          <p:cNvPr id="10" name="Picture 4" descr="C41-07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286644" y="4929198"/>
            <a:ext cx="1375721" cy="136842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 flipH="1">
            <a:off x="5143502" y="357166"/>
            <a:ext cx="38576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Яка з цих функцій зайва?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16" y="1857364"/>
            <a:ext cx="14734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У = 2х – 3;</a:t>
            </a:r>
          </a:p>
          <a:p>
            <a:r>
              <a:rPr lang="uk-UA" sz="2400" b="1" dirty="0" smtClean="0"/>
              <a:t>У = 5х+4;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16" y="2643182"/>
            <a:ext cx="147027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У = х</a:t>
            </a:r>
            <a:r>
              <a:rPr lang="uk-UA" sz="2400" b="1" baseline="30000" dirty="0" smtClean="0"/>
              <a:t>2 </a:t>
            </a:r>
            <a:r>
              <a:rPr lang="uk-UA" sz="2400" b="1" dirty="0" smtClean="0"/>
              <a:t>+ 5;</a:t>
            </a:r>
          </a:p>
          <a:p>
            <a:r>
              <a:rPr lang="uk-UA" sz="2400" b="1" dirty="0" smtClean="0"/>
              <a:t>У = 3х – 2.</a:t>
            </a:r>
            <a:endParaRPr lang="ru-RU" sz="2400" b="1" dirty="0"/>
          </a:p>
        </p:txBody>
      </p:sp>
    </p:spTree>
  </p:cSld>
  <p:clrMapOvr>
    <a:masterClrMapping/>
  </p:clrMapOvr>
  <p:transition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14282" y="4357694"/>
            <a:ext cx="892971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sz="3200" dirty="0">
                <a:latin typeface="Constantia" pitchFamily="18" charset="0"/>
              </a:rPr>
              <a:t>Функція виду </a:t>
            </a:r>
            <a:r>
              <a:rPr lang="en-US" sz="3200" b="1" i="1" dirty="0">
                <a:solidFill>
                  <a:srgbClr val="C00000"/>
                </a:solidFill>
                <a:latin typeface="Constantia" pitchFamily="18" charset="0"/>
              </a:rPr>
              <a:t>y=</a:t>
            </a:r>
            <a:r>
              <a:rPr lang="en-US" sz="3200" b="1" i="1" dirty="0" err="1">
                <a:solidFill>
                  <a:srgbClr val="C00000"/>
                </a:solidFill>
                <a:latin typeface="Constantia" pitchFamily="18" charset="0"/>
              </a:rPr>
              <a:t>kx+b</a:t>
            </a:r>
            <a:r>
              <a:rPr lang="uk-UA" sz="3200" dirty="0">
                <a:latin typeface="Constantia" pitchFamily="18" charset="0"/>
              </a:rPr>
              <a:t>, де </a:t>
            </a:r>
            <a:r>
              <a:rPr lang="en-US" sz="3200" b="1" i="1" dirty="0" smtClean="0">
                <a:solidFill>
                  <a:srgbClr val="002060"/>
                </a:solidFill>
                <a:latin typeface="Constantia" pitchFamily="18" charset="0"/>
              </a:rPr>
              <a:t>k</a:t>
            </a:r>
            <a:r>
              <a:rPr lang="uk-UA" sz="3200" b="1" i="1" dirty="0" smtClean="0">
                <a:solidFill>
                  <a:srgbClr val="002060"/>
                </a:solidFill>
                <a:latin typeface="Constantia" pitchFamily="18" charset="0"/>
              </a:rPr>
              <a:t> і</a:t>
            </a:r>
            <a:r>
              <a:rPr lang="en-US" sz="3200" b="1" i="1" dirty="0" smtClean="0">
                <a:solidFill>
                  <a:srgbClr val="002060"/>
                </a:solidFill>
                <a:latin typeface="Constantia" pitchFamily="18" charset="0"/>
              </a:rPr>
              <a:t> </a:t>
            </a:r>
            <a:r>
              <a:rPr lang="en-US" sz="3200" b="1" i="1" dirty="0">
                <a:solidFill>
                  <a:srgbClr val="002060"/>
                </a:solidFill>
                <a:latin typeface="Constantia" pitchFamily="18" charset="0"/>
              </a:rPr>
              <a:t>b </a:t>
            </a:r>
            <a:r>
              <a:rPr lang="uk-UA" sz="3200" dirty="0">
                <a:latin typeface="Constantia" pitchFamily="18" charset="0"/>
              </a:rPr>
              <a:t>– деякі числа, </a:t>
            </a:r>
            <a:endParaRPr lang="uk-UA" sz="3200" dirty="0" smtClean="0">
              <a:latin typeface="Constantia" pitchFamily="18" charset="0"/>
            </a:endParaRPr>
          </a:p>
          <a:p>
            <a:pPr algn="just"/>
            <a:r>
              <a:rPr lang="uk-UA" sz="3200" b="1" i="1" dirty="0" smtClean="0">
                <a:solidFill>
                  <a:srgbClr val="002060"/>
                </a:solidFill>
                <a:latin typeface="Constantia" pitchFamily="18" charset="0"/>
              </a:rPr>
              <a:t>х</a:t>
            </a:r>
            <a:r>
              <a:rPr lang="uk-UA" sz="3200" dirty="0" smtClean="0">
                <a:latin typeface="Constantia" pitchFamily="18" charset="0"/>
              </a:rPr>
              <a:t> </a:t>
            </a:r>
            <a:r>
              <a:rPr lang="uk-UA" sz="3200" dirty="0">
                <a:latin typeface="Constantia" pitchFamily="18" charset="0"/>
              </a:rPr>
              <a:t>– незалежна змінна, називається </a:t>
            </a:r>
            <a:r>
              <a:rPr lang="uk-UA" sz="3200" b="1" i="1" u="sng" dirty="0" smtClean="0">
                <a:solidFill>
                  <a:srgbClr val="7030A0"/>
                </a:solidFill>
                <a:latin typeface="Constantia" pitchFamily="18" charset="0"/>
              </a:rPr>
              <a:t>лінійною</a:t>
            </a:r>
            <a:r>
              <a:rPr lang="uk-UA" sz="3200" b="1" u="sng" dirty="0" smtClean="0">
                <a:solidFill>
                  <a:srgbClr val="7030A0"/>
                </a:solidFill>
                <a:latin typeface="Constantia" pitchFamily="18" charset="0"/>
              </a:rPr>
              <a:t>.</a:t>
            </a:r>
            <a:endParaRPr lang="ru-RU" sz="3200" b="1" u="sng" dirty="0">
              <a:solidFill>
                <a:srgbClr val="7030A0"/>
              </a:solidFill>
              <a:latin typeface="Constantia" pitchFamily="18" charset="0"/>
            </a:endParaRPr>
          </a:p>
        </p:txBody>
      </p:sp>
      <p:sp>
        <p:nvSpPr>
          <p:cNvPr id="34" name="Прямокутник 33"/>
          <p:cNvSpPr/>
          <p:nvPr/>
        </p:nvSpPr>
        <p:spPr>
          <a:xfrm>
            <a:off x="1950283" y="357166"/>
            <a:ext cx="455297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00FF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Означення</a:t>
            </a:r>
          </a:p>
        </p:txBody>
      </p:sp>
      <p:graphicFrame>
        <p:nvGraphicFramePr>
          <p:cNvPr id="6" name="Object 46"/>
          <p:cNvGraphicFramePr>
            <a:graphicFrameLocks noChangeAspect="1"/>
          </p:cNvGraphicFramePr>
          <p:nvPr/>
        </p:nvGraphicFramePr>
        <p:xfrm>
          <a:off x="714348" y="6000768"/>
          <a:ext cx="2036762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Формула" r:id="rId3" imgW="723600" imgH="228600" progId="Equation.3">
                  <p:embed/>
                </p:oleObj>
              </mc:Choice>
              <mc:Fallback>
                <p:oleObj name="Формула" r:id="rId3" imgW="723600" imgH="228600" progId="Equation.3">
                  <p:embed/>
                  <p:pic>
                    <p:nvPicPr>
                      <p:cNvPr id="0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6000768"/>
                        <a:ext cx="2036762" cy="64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47"/>
          <p:cNvGraphicFramePr>
            <a:graphicFrameLocks noChangeAspect="1"/>
          </p:cNvGraphicFramePr>
          <p:nvPr/>
        </p:nvGraphicFramePr>
        <p:xfrm>
          <a:off x="3000364" y="6000768"/>
          <a:ext cx="2286000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6" name="Формула" r:id="rId5" imgW="812520" imgH="228600" progId="Equation.3">
                  <p:embed/>
                </p:oleObj>
              </mc:Choice>
              <mc:Fallback>
                <p:oleObj name="Формула" r:id="rId5" imgW="812520" imgH="22860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64" y="6000768"/>
                        <a:ext cx="2286000" cy="64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9"/>
          <p:cNvGraphicFramePr>
            <a:graphicFrameLocks noChangeAspect="1"/>
          </p:cNvGraphicFramePr>
          <p:nvPr/>
        </p:nvGraphicFramePr>
        <p:xfrm>
          <a:off x="7358082" y="5929330"/>
          <a:ext cx="1143000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7" name="Формула" r:id="rId7" imgW="406080" imgH="228600" progId="Equation.3">
                  <p:embed/>
                </p:oleObj>
              </mc:Choice>
              <mc:Fallback>
                <p:oleObj name="Формула" r:id="rId7" imgW="406080" imgH="2286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58082" y="5929330"/>
                        <a:ext cx="1143000" cy="64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Прямокутник 13"/>
          <p:cNvSpPr/>
          <p:nvPr/>
        </p:nvSpPr>
        <p:spPr>
          <a:xfrm>
            <a:off x="1428728" y="1500174"/>
            <a:ext cx="1357322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sss</a:t>
            </a:r>
            <a:endParaRPr lang="ru-RU" dirty="0"/>
          </a:p>
        </p:txBody>
      </p:sp>
      <p:sp>
        <p:nvSpPr>
          <p:cNvPr id="16" name="Прямокутник 15"/>
          <p:cNvSpPr/>
          <p:nvPr/>
        </p:nvSpPr>
        <p:spPr>
          <a:xfrm>
            <a:off x="3929058" y="1500174"/>
            <a:ext cx="1785950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sss</a:t>
            </a:r>
            <a:endParaRPr lang="ru-RU" dirty="0"/>
          </a:p>
        </p:txBody>
      </p:sp>
      <p:sp>
        <p:nvSpPr>
          <p:cNvPr id="18" name="Прямокутник 17"/>
          <p:cNvSpPr/>
          <p:nvPr/>
        </p:nvSpPr>
        <p:spPr>
          <a:xfrm>
            <a:off x="6500826" y="1500174"/>
            <a:ext cx="1571636" cy="571504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sss</a:t>
            </a:r>
            <a:endParaRPr lang="ru-RU" dirty="0"/>
          </a:p>
        </p:txBody>
      </p:sp>
      <p:cxnSp>
        <p:nvCxnSpPr>
          <p:cNvPr id="21" name="Пряма зі стрілкою 20"/>
          <p:cNvCxnSpPr/>
          <p:nvPr/>
        </p:nvCxnSpPr>
        <p:spPr>
          <a:xfrm>
            <a:off x="2071670" y="2143116"/>
            <a:ext cx="1357322" cy="8572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Округлений прямокутник 27"/>
          <p:cNvSpPr/>
          <p:nvPr/>
        </p:nvSpPr>
        <p:spPr>
          <a:xfrm>
            <a:off x="3286116" y="3071810"/>
            <a:ext cx="2414598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0" name="Прямокутник 29"/>
          <p:cNvSpPr/>
          <p:nvPr/>
        </p:nvSpPr>
        <p:spPr>
          <a:xfrm>
            <a:off x="3357554" y="3143248"/>
            <a:ext cx="21431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y=</a:t>
            </a:r>
            <a:r>
              <a:rPr lang="en-US" sz="4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kx+b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42844" y="5357826"/>
            <a:ext cx="2383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i="1" u="sng" dirty="0" smtClean="0">
                <a:solidFill>
                  <a:srgbClr val="006600"/>
                </a:solidFill>
              </a:rPr>
              <a:t>Наприклад:</a:t>
            </a:r>
            <a:endParaRPr lang="ru-RU" sz="2800" b="1" i="1" u="sng" dirty="0">
              <a:solidFill>
                <a:srgbClr val="006600"/>
              </a:solidFill>
            </a:endParaRPr>
          </a:p>
        </p:txBody>
      </p:sp>
      <p:graphicFrame>
        <p:nvGraphicFramePr>
          <p:cNvPr id="20" name="Object 8"/>
          <p:cNvGraphicFramePr>
            <a:graphicFrameLocks noChangeAspect="1"/>
          </p:cNvGraphicFramePr>
          <p:nvPr/>
        </p:nvGraphicFramePr>
        <p:xfrm>
          <a:off x="6572265" y="1525869"/>
          <a:ext cx="1500198" cy="539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8" name="Формула" r:id="rId9" imgW="660240" imgH="203040" progId="Equation.3">
                  <p:embed/>
                </p:oleObj>
              </mc:Choice>
              <mc:Fallback>
                <p:oleObj name="Формула" r:id="rId9" imgW="66024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2265" y="1525869"/>
                        <a:ext cx="1500198" cy="5395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9"/>
          <p:cNvGraphicFramePr>
            <a:graphicFrameLocks noChangeAspect="1"/>
          </p:cNvGraphicFramePr>
          <p:nvPr/>
        </p:nvGraphicFramePr>
        <p:xfrm>
          <a:off x="5572132" y="5929330"/>
          <a:ext cx="1357313" cy="6429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9" name="Формула" r:id="rId11" imgW="482400" imgH="228600" progId="Equation.3">
                  <p:embed/>
                </p:oleObj>
              </mc:Choice>
              <mc:Fallback>
                <p:oleObj name="Формула" r:id="rId11" imgW="48240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2132" y="5929330"/>
                        <a:ext cx="1357313" cy="6429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9"/>
          <p:cNvGraphicFramePr>
            <a:graphicFrameLocks noChangeAspect="1"/>
          </p:cNvGraphicFramePr>
          <p:nvPr/>
        </p:nvGraphicFramePr>
        <p:xfrm>
          <a:off x="3979863" y="1603375"/>
          <a:ext cx="1663707" cy="32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0" name="Формула" r:id="rId13" imgW="1002960" imgH="190440" progId="Equation.3">
                  <p:embed/>
                </p:oleObj>
              </mc:Choice>
              <mc:Fallback>
                <p:oleObj name="Формула" r:id="rId13" imgW="1002960" imgH="1904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9863" y="1603375"/>
                        <a:ext cx="1663707" cy="327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Object 9"/>
          <p:cNvGraphicFramePr>
            <a:graphicFrameLocks noChangeAspect="1"/>
          </p:cNvGraphicFramePr>
          <p:nvPr/>
        </p:nvGraphicFramePr>
        <p:xfrm>
          <a:off x="1500166" y="1674520"/>
          <a:ext cx="1250932" cy="2755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" name="Формула" r:id="rId15" imgW="863280" imgH="190440" progId="Equation.3">
                  <p:embed/>
                </p:oleObj>
              </mc:Choice>
              <mc:Fallback>
                <p:oleObj name="Формула" r:id="rId15" imgW="863280" imgH="1904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1674520"/>
                        <a:ext cx="1250932" cy="2755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7" name="Пряма зі стрілкою 26"/>
          <p:cNvCxnSpPr/>
          <p:nvPr/>
        </p:nvCxnSpPr>
        <p:spPr>
          <a:xfrm rot="10800000" flipV="1">
            <a:off x="5715008" y="2143116"/>
            <a:ext cx="1785950" cy="857256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зі стрілкою 28"/>
          <p:cNvCxnSpPr>
            <a:endCxn id="28" idx="0"/>
          </p:cNvCxnSpPr>
          <p:nvPr/>
        </p:nvCxnSpPr>
        <p:spPr>
          <a:xfrm rot="5400000">
            <a:off x="4104080" y="2532452"/>
            <a:ext cx="928694" cy="15002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/>
      <p:bldP spid="14" grpId="0" animBg="1"/>
      <p:bldP spid="16" grpId="0" animBg="1"/>
      <p:bldP spid="18" grpId="0" animBg="1"/>
      <p:bldP spid="28" grpId="0" animBg="1"/>
      <p:bldP spid="30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 зі стрілкою 2"/>
          <p:cNvCxnSpPr/>
          <p:nvPr/>
        </p:nvCxnSpPr>
        <p:spPr>
          <a:xfrm rot="5400000">
            <a:off x="1143794" y="3429000"/>
            <a:ext cx="6857206" cy="794"/>
          </a:xfrm>
          <a:prstGeom prst="straightConnector1">
            <a:avLst/>
          </a:prstGeom>
          <a:ln w="38100" cap="flat" cmpd="sng">
            <a:solidFill>
              <a:schemeClr val="tx1">
                <a:alpha val="98000"/>
              </a:schemeClr>
            </a:solidFill>
            <a:prstDash val="solid"/>
            <a:round/>
            <a:headEnd type="stealth" w="lg" len="lg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зі стрілкою 6"/>
          <p:cNvCxnSpPr/>
          <p:nvPr/>
        </p:nvCxnSpPr>
        <p:spPr>
          <a:xfrm rot="10800000">
            <a:off x="0" y="3357562"/>
            <a:ext cx="9144000" cy="71438"/>
          </a:xfrm>
          <a:prstGeom prst="straightConnector1">
            <a:avLst/>
          </a:prstGeom>
          <a:ln w="38100" cap="flat" cmpd="sng">
            <a:solidFill>
              <a:schemeClr val="tx1">
                <a:alpha val="98000"/>
              </a:schemeClr>
            </a:solidFill>
            <a:prstDash val="solid"/>
            <a:round/>
            <a:headEnd type="stealth" w="lg" len="lg"/>
            <a:tailEnd type="none" w="sm" len="sm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 сполучна лінія 72"/>
          <p:cNvCxnSpPr/>
          <p:nvPr/>
        </p:nvCxnSpPr>
        <p:spPr>
          <a:xfrm rot="5400000">
            <a:off x="1858174" y="3428206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 сполучна лінія 73"/>
          <p:cNvCxnSpPr/>
          <p:nvPr/>
        </p:nvCxnSpPr>
        <p:spPr>
          <a:xfrm rot="5400000">
            <a:off x="-284966" y="3429000"/>
            <a:ext cx="6857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 сполучна лінія 74"/>
          <p:cNvCxnSpPr/>
          <p:nvPr/>
        </p:nvCxnSpPr>
        <p:spPr>
          <a:xfrm rot="5400000">
            <a:off x="429414" y="3428206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 сполучна лінія 75"/>
          <p:cNvCxnSpPr/>
          <p:nvPr/>
        </p:nvCxnSpPr>
        <p:spPr>
          <a:xfrm rot="5400000">
            <a:off x="2572554" y="3429000"/>
            <a:ext cx="6857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 сполучна лінія 76"/>
          <p:cNvCxnSpPr/>
          <p:nvPr/>
        </p:nvCxnSpPr>
        <p:spPr>
          <a:xfrm rot="5400000">
            <a:off x="3286934" y="3428206"/>
            <a:ext cx="6857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 сполучна лінія 77"/>
          <p:cNvCxnSpPr/>
          <p:nvPr/>
        </p:nvCxnSpPr>
        <p:spPr>
          <a:xfrm rot="5400000">
            <a:off x="4001314" y="3428206"/>
            <a:ext cx="6857206" cy="794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 сполучна лінія 78"/>
          <p:cNvCxnSpPr/>
          <p:nvPr/>
        </p:nvCxnSpPr>
        <p:spPr>
          <a:xfrm rot="5400000">
            <a:off x="4715694" y="3429000"/>
            <a:ext cx="6857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 сполучна лінія 79"/>
          <p:cNvCxnSpPr/>
          <p:nvPr/>
        </p:nvCxnSpPr>
        <p:spPr>
          <a:xfrm rot="5400000">
            <a:off x="-3142486" y="3429000"/>
            <a:ext cx="6857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 сполучна лінія 80"/>
          <p:cNvCxnSpPr/>
          <p:nvPr/>
        </p:nvCxnSpPr>
        <p:spPr>
          <a:xfrm rot="5400000">
            <a:off x="-2428503" y="3428603"/>
            <a:ext cx="6858000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 сполучна лінія 81"/>
          <p:cNvCxnSpPr/>
          <p:nvPr/>
        </p:nvCxnSpPr>
        <p:spPr>
          <a:xfrm rot="5400000">
            <a:off x="-1713726" y="3428206"/>
            <a:ext cx="6857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 сполучна лінія 82"/>
          <p:cNvCxnSpPr/>
          <p:nvPr/>
        </p:nvCxnSpPr>
        <p:spPr>
          <a:xfrm rot="5400000">
            <a:off x="-999346" y="3428206"/>
            <a:ext cx="6857206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 сполучна лінія 86"/>
          <p:cNvCxnSpPr/>
          <p:nvPr/>
        </p:nvCxnSpPr>
        <p:spPr>
          <a:xfrm>
            <a:off x="0" y="2000240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 сполучна лінія 87"/>
          <p:cNvCxnSpPr/>
          <p:nvPr/>
        </p:nvCxnSpPr>
        <p:spPr>
          <a:xfrm>
            <a:off x="0" y="2643182"/>
            <a:ext cx="91440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 сполучна лінія 88"/>
          <p:cNvCxnSpPr/>
          <p:nvPr/>
        </p:nvCxnSpPr>
        <p:spPr>
          <a:xfrm>
            <a:off x="0" y="4071942"/>
            <a:ext cx="91440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 сполучна лінія 89"/>
          <p:cNvCxnSpPr/>
          <p:nvPr/>
        </p:nvCxnSpPr>
        <p:spPr>
          <a:xfrm>
            <a:off x="-214346" y="4786322"/>
            <a:ext cx="935834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 сполучна лінія 90"/>
          <p:cNvCxnSpPr/>
          <p:nvPr/>
        </p:nvCxnSpPr>
        <p:spPr>
          <a:xfrm>
            <a:off x="-142908" y="5572140"/>
            <a:ext cx="9286908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 сполучна лінія 91"/>
          <p:cNvCxnSpPr/>
          <p:nvPr/>
        </p:nvCxnSpPr>
        <p:spPr>
          <a:xfrm>
            <a:off x="-214346" y="6286520"/>
            <a:ext cx="9358346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 сполучна лінія 92"/>
          <p:cNvCxnSpPr/>
          <p:nvPr/>
        </p:nvCxnSpPr>
        <p:spPr>
          <a:xfrm>
            <a:off x="0" y="1214422"/>
            <a:ext cx="91440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Пряма сполучна лінія 119"/>
          <p:cNvCxnSpPr/>
          <p:nvPr/>
        </p:nvCxnSpPr>
        <p:spPr>
          <a:xfrm>
            <a:off x="0" y="500042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 сполучна лінія 127"/>
          <p:cNvCxnSpPr/>
          <p:nvPr/>
        </p:nvCxnSpPr>
        <p:spPr>
          <a:xfrm rot="5400000">
            <a:off x="5430074" y="3428206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8643966" y="3500438"/>
            <a:ext cx="373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x</a:t>
            </a:r>
            <a:endParaRPr lang="ru-RU" sz="3200" b="1" dirty="0"/>
          </a:p>
        </p:txBody>
      </p:sp>
      <p:sp>
        <p:nvSpPr>
          <p:cNvPr id="130" name="TextBox 129"/>
          <p:cNvSpPr txBox="1"/>
          <p:nvPr/>
        </p:nvSpPr>
        <p:spPr>
          <a:xfrm>
            <a:off x="4071934" y="0"/>
            <a:ext cx="3449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Y</a:t>
            </a:r>
            <a:endParaRPr lang="ru-RU" sz="2400" b="1" dirty="0"/>
          </a:p>
        </p:txBody>
      </p:sp>
      <p:sp>
        <p:nvSpPr>
          <p:cNvPr id="131" name="TextBox 130"/>
          <p:cNvSpPr txBox="1"/>
          <p:nvPr/>
        </p:nvSpPr>
        <p:spPr>
          <a:xfrm>
            <a:off x="4214810" y="3429000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0</a:t>
            </a:r>
            <a:endParaRPr lang="ru-RU" sz="2400" b="1" dirty="0"/>
          </a:p>
        </p:txBody>
      </p:sp>
      <p:cxnSp>
        <p:nvCxnSpPr>
          <p:cNvPr id="132" name="Пряма сполучна лінія 131"/>
          <p:cNvCxnSpPr/>
          <p:nvPr/>
        </p:nvCxnSpPr>
        <p:spPr>
          <a:xfrm>
            <a:off x="0" y="3357562"/>
            <a:ext cx="91440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 сполучна лінія 133"/>
          <p:cNvCxnSpPr/>
          <p:nvPr/>
        </p:nvCxnSpPr>
        <p:spPr>
          <a:xfrm rot="5400000">
            <a:off x="1143794" y="3428206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000496" y="242886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/>
              <a:t>1</a:t>
            </a:r>
            <a:endParaRPr lang="ru-RU" sz="2400" b="1" dirty="0"/>
          </a:p>
        </p:txBody>
      </p:sp>
      <p:sp>
        <p:nvSpPr>
          <p:cNvPr id="50" name="Прямокутник 49"/>
          <p:cNvSpPr/>
          <p:nvPr/>
        </p:nvSpPr>
        <p:spPr>
          <a:xfrm>
            <a:off x="285720" y="500042"/>
            <a:ext cx="2286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Arial"/>
                <a:cs typeface="Arial"/>
              </a:rPr>
              <a:t>у=2х-3</a:t>
            </a:r>
            <a:endParaRPr lang="ru-RU" sz="40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latin typeface="Arial"/>
              <a:cs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643702" y="350043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3</a:t>
            </a:r>
            <a:endParaRPr lang="ru-RU" sz="2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5929322" y="350043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2</a:t>
            </a:r>
            <a:endParaRPr lang="ru-RU" sz="24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5214942" y="3500438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1</a:t>
            </a:r>
            <a:endParaRPr lang="ru-RU" sz="2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4000496" y="5357826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-3</a:t>
            </a:r>
            <a:endParaRPr lang="ru-RU" sz="2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4000496" y="3929066"/>
            <a:ext cx="43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-1</a:t>
            </a:r>
            <a:endParaRPr lang="ru-RU" sz="2400" b="1" dirty="0"/>
          </a:p>
        </p:txBody>
      </p:sp>
      <p:sp>
        <p:nvSpPr>
          <p:cNvPr id="60" name="TextBox 59"/>
          <p:cNvSpPr txBox="1"/>
          <p:nvPr/>
        </p:nvSpPr>
        <p:spPr>
          <a:xfrm>
            <a:off x="4000496" y="1071546"/>
            <a:ext cx="34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3</a:t>
            </a:r>
            <a:endParaRPr lang="ru-RU" sz="2400" b="1" dirty="0"/>
          </a:p>
        </p:txBody>
      </p:sp>
      <p:sp>
        <p:nvSpPr>
          <p:cNvPr id="61" name="Овал 60"/>
          <p:cNvSpPr/>
          <p:nvPr/>
        </p:nvSpPr>
        <p:spPr>
          <a:xfrm>
            <a:off x="4500562" y="5572140"/>
            <a:ext cx="142876" cy="1285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5214942" y="4071942"/>
            <a:ext cx="142876" cy="1285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5929322" y="2643182"/>
            <a:ext cx="142876" cy="1285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6643702" y="1214422"/>
            <a:ext cx="142876" cy="128582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 сполучна лінія 66"/>
          <p:cNvCxnSpPr/>
          <p:nvPr/>
        </p:nvCxnSpPr>
        <p:spPr>
          <a:xfrm rot="5400000">
            <a:off x="2571736" y="1928802"/>
            <a:ext cx="6143668" cy="3000396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1" name="Таблиця 70"/>
          <p:cNvGraphicFramePr>
            <a:graphicFrameLocks noGrp="1"/>
          </p:cNvGraphicFramePr>
          <p:nvPr/>
        </p:nvGraphicFramePr>
        <p:xfrm>
          <a:off x="214282" y="1357298"/>
          <a:ext cx="3000365" cy="85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0073"/>
                <a:gridCol w="600073"/>
                <a:gridCol w="600073"/>
                <a:gridCol w="600073"/>
                <a:gridCol w="600073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x</a:t>
                      </a:r>
                      <a:r>
                        <a:rPr lang="en-US" sz="2400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y</a:t>
                      </a:r>
                      <a:endParaRPr lang="ru-RU" sz="2000" b="1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" name="Прямокутник 71"/>
          <p:cNvSpPr/>
          <p:nvPr/>
        </p:nvSpPr>
        <p:spPr>
          <a:xfrm>
            <a:off x="857224" y="1428736"/>
            <a:ext cx="500066" cy="35719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0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4" name="Прямокутник 83"/>
          <p:cNvSpPr/>
          <p:nvPr/>
        </p:nvSpPr>
        <p:spPr>
          <a:xfrm>
            <a:off x="1500166" y="1428736"/>
            <a:ext cx="500066" cy="35719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5" name="Прямокутник 84"/>
          <p:cNvSpPr/>
          <p:nvPr/>
        </p:nvSpPr>
        <p:spPr>
          <a:xfrm>
            <a:off x="2071670" y="1428736"/>
            <a:ext cx="500066" cy="35719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2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6" name="Прямокутник 85"/>
          <p:cNvSpPr/>
          <p:nvPr/>
        </p:nvSpPr>
        <p:spPr>
          <a:xfrm>
            <a:off x="2643174" y="1428736"/>
            <a:ext cx="500066" cy="35719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3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94" name="Прямокутник 93"/>
          <p:cNvSpPr/>
          <p:nvPr/>
        </p:nvSpPr>
        <p:spPr>
          <a:xfrm>
            <a:off x="857224" y="1857364"/>
            <a:ext cx="500066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/>
              <a:t>-</a:t>
            </a:r>
            <a:r>
              <a:rPr lang="en-US" sz="1600" b="1" dirty="0" smtClean="0">
                <a:solidFill>
                  <a:schemeClr val="tx1"/>
                </a:solidFill>
              </a:rPr>
              <a:t>- 3</a:t>
            </a:r>
            <a:endParaRPr lang="ru-RU" sz="1600" b="1" dirty="0"/>
          </a:p>
        </p:txBody>
      </p:sp>
      <p:sp>
        <p:nvSpPr>
          <p:cNvPr id="95" name="Прямокутник 94"/>
          <p:cNvSpPr/>
          <p:nvPr/>
        </p:nvSpPr>
        <p:spPr>
          <a:xfrm>
            <a:off x="1500166" y="1857364"/>
            <a:ext cx="42862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-1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6" name="Прямокутник 95"/>
          <p:cNvSpPr/>
          <p:nvPr/>
        </p:nvSpPr>
        <p:spPr>
          <a:xfrm>
            <a:off x="2071670" y="1857364"/>
            <a:ext cx="500066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1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97" name="Прямокутник 96"/>
          <p:cNvSpPr/>
          <p:nvPr/>
        </p:nvSpPr>
        <p:spPr>
          <a:xfrm>
            <a:off x="2714612" y="1857364"/>
            <a:ext cx="428628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</a:rPr>
              <a:t>3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5" name="Прямокутник 54"/>
          <p:cNvSpPr/>
          <p:nvPr/>
        </p:nvSpPr>
        <p:spPr>
          <a:xfrm>
            <a:off x="4286248" y="0"/>
            <a:ext cx="499703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Графік функції</a:t>
            </a:r>
            <a:endParaRPr lang="ru-RU" sz="4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10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7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1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9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4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39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4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49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8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8" dur="2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66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50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4000"/>
                            </p:stCondLst>
                            <p:childTnLst>
                              <p:par>
                                <p:cTn id="101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0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13" presetID="8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  <p:bldP spid="130" grpId="0"/>
      <p:bldP spid="131" grpId="0"/>
      <p:bldP spid="44" grpId="0"/>
      <p:bldP spid="52" grpId="0"/>
      <p:bldP spid="53" grpId="0"/>
      <p:bldP spid="54" grpId="0"/>
      <p:bldP spid="56" grpId="0"/>
      <p:bldP spid="57" grpId="0"/>
      <p:bldP spid="60" grpId="0"/>
      <p:bldP spid="61" grpId="0" animBg="1"/>
      <p:bldP spid="63" grpId="0" animBg="1"/>
      <p:bldP spid="64" grpId="0" animBg="1"/>
      <p:bldP spid="65" grpId="0" animBg="1"/>
      <p:bldP spid="72" grpId="0" animBg="1"/>
      <p:bldP spid="84" grpId="0" animBg="1"/>
      <p:bldP spid="85" grpId="0" animBg="1"/>
      <p:bldP spid="86" grpId="0" animBg="1"/>
      <p:bldP spid="94" grpId="0" animBg="1"/>
      <p:bldP spid="95" grpId="0" animBg="1"/>
      <p:bldP spid="96" grpId="0" animBg="1"/>
      <p:bldP spid="9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891</TotalTime>
  <Words>411</Words>
  <Application>Microsoft Office PowerPoint</Application>
  <PresentationFormat>Экран (4:3)</PresentationFormat>
  <Paragraphs>156</Paragraphs>
  <Slides>14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Тема Office</vt:lpstr>
      <vt:lpstr>Документ</vt:lpstr>
      <vt:lpstr>Document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qwert</dc:creator>
  <cp:lastModifiedBy>qwert</cp:lastModifiedBy>
  <cp:revision>97</cp:revision>
  <dcterms:modified xsi:type="dcterms:W3CDTF">2015-03-15T12:11:36Z</dcterms:modified>
</cp:coreProperties>
</file>